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86" r:id="rId2"/>
    <p:sldId id="264" r:id="rId3"/>
    <p:sldId id="267" r:id="rId4"/>
    <p:sldId id="271" r:id="rId5"/>
    <p:sldId id="272" r:id="rId6"/>
    <p:sldId id="270" r:id="rId7"/>
    <p:sldId id="273" r:id="rId8"/>
    <p:sldId id="277" r:id="rId9"/>
    <p:sldId id="279" r:id="rId10"/>
    <p:sldId id="280" r:id="rId11"/>
    <p:sldId id="281" r:id="rId12"/>
    <p:sldId id="274" r:id="rId13"/>
    <p:sldId id="284" r:id="rId14"/>
    <p:sldId id="282" r:id="rId15"/>
    <p:sldId id="28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5"/>
    <a:srgbClr val="305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0ECC-B9B4-448A-BB18-D4711A0533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20E8B-A668-4D1E-85DA-361827809C1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4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03EA73-EBA8-4F8C-B060-84271D392C28}" type="datetimeFigureOut">
              <a:rPr lang="it-IT" smtClean="0"/>
              <a:pPr/>
              <a:t>01/03/2017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A3E276-C711-40ED-9524-02CF2184F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nrico.dinelli@unibo.it" TargetMode="External"/><Relationship Id="rId13" Type="http://schemas.openxmlformats.org/officeDocument/2006/relationships/hyperlink" Target="mailto:federica.cacciatore@isprambiente.it" TargetMode="External"/><Relationship Id="rId18" Type="http://schemas.openxmlformats.org/officeDocument/2006/relationships/hyperlink" Target="mailto:simone.bagnis@plymouth.ac.uk" TargetMode="External"/><Relationship Id="rId3" Type="http://schemas.openxmlformats.org/officeDocument/2006/relationships/hyperlink" Target="http://italianbranch.setac.org/" TargetMode="External"/><Relationship Id="rId7" Type="http://schemas.openxmlformats.org/officeDocument/2006/relationships/hyperlink" Target="mailto:elena.romano@isprambiente.it" TargetMode="External"/><Relationship Id="rId12" Type="http://schemas.openxmlformats.org/officeDocument/2006/relationships/hyperlink" Target="mailto:vaj@dow.com" TargetMode="External"/><Relationship Id="rId17" Type="http://schemas.openxmlformats.org/officeDocument/2006/relationships/hyperlink" Target="mailto:andrea.fedele@unipd.it" TargetMode="External"/><Relationship Id="rId2" Type="http://schemas.openxmlformats.org/officeDocument/2006/relationships/image" Target="../media/image3.gif"/><Relationship Id="rId16" Type="http://schemas.openxmlformats.org/officeDocument/2006/relationships/hyperlink" Target="http://www.cesqa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com@unive.it" TargetMode="External"/><Relationship Id="rId11" Type="http://schemas.openxmlformats.org/officeDocument/2006/relationships/hyperlink" Target="mailto:viarengo@unipmn.it" TargetMode="External"/><Relationship Id="rId5" Type="http://schemas.openxmlformats.org/officeDocument/2006/relationships/hyperlink" Target="mailto:Fossi@unisi.it" TargetMode="External"/><Relationship Id="rId15" Type="http://schemas.openxmlformats.org/officeDocument/2006/relationships/hyperlink" Target="mailto:elena.fabbri@unibo.it" TargetMode="External"/><Relationship Id="rId10" Type="http://schemas.openxmlformats.org/officeDocument/2006/relationships/hyperlink" Target="mailto:Sebastiano.CARRER@thetis.it" TargetMode="External"/><Relationship Id="rId4" Type="http://schemas.openxmlformats.org/officeDocument/2006/relationships/hyperlink" Target="mailto:nascic@gmail.com" TargetMode="External"/><Relationship Id="rId9" Type="http://schemas.openxmlformats.org/officeDocument/2006/relationships/hyperlink" Target="mailto:andrea.binelli@unimi.it" TargetMode="External"/><Relationship Id="rId14" Type="http://schemas.openxmlformats.org/officeDocument/2006/relationships/hyperlink" Target="mailto:ester.papa@uninsubria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talianbranch.seta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grenni\AppData\Local\Temp\Rar$DIa0.502\SETAC Italian Language Branch Logo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" y="22833"/>
            <a:ext cx="2590800" cy="172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67276"/>
            <a:ext cx="1458046" cy="9907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141" y="1988840"/>
            <a:ext cx="91128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SETAC ITALIAN LANGUAGE BRANCH ANNUAL MEETING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Nantes, 22 </a:t>
            </a:r>
            <a:r>
              <a:rPr lang="it-IT" sz="3200" dirty="0" err="1" smtClean="0"/>
              <a:t>May</a:t>
            </a:r>
            <a:r>
              <a:rPr lang="it-IT" sz="3200" dirty="0" smtClean="0"/>
              <a:t> 2016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dirty="0" smtClean="0"/>
              <a:t>SALLE K+L, 16.00 </a:t>
            </a:r>
            <a:r>
              <a:rPr lang="en-US" sz="3200" dirty="0"/>
              <a:t>– 18.00 </a:t>
            </a:r>
            <a:r>
              <a:rPr lang="en-US" sz="3200" dirty="0" err="1"/>
              <a:t>hs</a:t>
            </a:r>
            <a:endParaRPr lang="en-US" sz="3200" dirty="0"/>
          </a:p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6642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it-IT" dirty="0" smtClean="0"/>
              <a:t>SITE-</a:t>
            </a:r>
            <a:r>
              <a:rPr lang="it-IT" dirty="0" err="1" smtClean="0"/>
              <a:t>Uzi</a:t>
            </a:r>
            <a:r>
              <a:rPr lang="it-IT" dirty="0" smtClean="0"/>
              <a:t> </a:t>
            </a:r>
            <a:r>
              <a:rPr lang="it-IT" dirty="0" err="1" smtClean="0"/>
              <a:t>Metting</a:t>
            </a:r>
            <a:r>
              <a:rPr lang="it-IT" dirty="0" smtClean="0"/>
              <a:t>: </a:t>
            </a:r>
          </a:p>
          <a:p>
            <a:pPr marL="137160" indent="0" algn="ctr">
              <a:buNone/>
            </a:pPr>
            <a:r>
              <a:rPr lang="it-IT" dirty="0" smtClean="0"/>
              <a:t>Milano-Bicocca, 30 August-2 </a:t>
            </a:r>
            <a:r>
              <a:rPr lang="it-IT" dirty="0" err="1" smtClean="0"/>
              <a:t>September</a:t>
            </a:r>
            <a:r>
              <a:rPr lang="it-IT" dirty="0" smtClean="0"/>
              <a:t> 2016</a:t>
            </a:r>
          </a:p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endParaRPr lang="it-IT" dirty="0" smtClean="0"/>
          </a:p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endParaRPr lang="it-IT" dirty="0" smtClean="0"/>
          </a:p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endParaRPr lang="it-IT" dirty="0" smtClean="0"/>
          </a:p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endParaRPr lang="it-IT" dirty="0" smtClean="0"/>
          </a:p>
          <a:p>
            <a:pPr marL="137160" indent="0" algn="ctr">
              <a:buNone/>
            </a:pPr>
            <a:endParaRPr lang="it-IT" dirty="0" smtClean="0"/>
          </a:p>
          <a:p>
            <a:pPr marL="137160" indent="0" algn="ctr">
              <a:buNone/>
            </a:pPr>
            <a:r>
              <a:rPr lang="it-IT" dirty="0" smtClean="0"/>
              <a:t>http</a:t>
            </a:r>
            <a:r>
              <a:rPr lang="it-IT" dirty="0"/>
              <a:t>://www.site-uzi-sib-bicocca2016.it/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61" y="2482951"/>
            <a:ext cx="6465877" cy="2943658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6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8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41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496" y="1341156"/>
            <a:ext cx="908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/>
              <a:t>Topics</a:t>
            </a:r>
            <a:r>
              <a:rPr lang="it-IT" b="1" dirty="0" smtClean="0"/>
              <a:t> of the common sessions:</a:t>
            </a:r>
            <a:endParaRPr lang="it-IT" b="1" dirty="0"/>
          </a:p>
          <a:p>
            <a:pPr algn="ctr"/>
            <a:r>
              <a:rPr lang="it-IT" dirty="0" err="1" smtClean="0"/>
              <a:t>Microbial</a:t>
            </a:r>
            <a:r>
              <a:rPr lang="it-IT" dirty="0" smtClean="0"/>
              <a:t> </a:t>
            </a:r>
            <a:r>
              <a:rPr lang="it-IT" dirty="0" err="1" smtClean="0"/>
              <a:t>Ecology</a:t>
            </a:r>
            <a:r>
              <a:rPr lang="it-IT" dirty="0" smtClean="0"/>
              <a:t>, </a:t>
            </a:r>
            <a:r>
              <a:rPr lang="it-IT" dirty="0" err="1" smtClean="0"/>
              <a:t>Environmental</a:t>
            </a:r>
            <a:r>
              <a:rPr lang="it-IT" dirty="0" smtClean="0"/>
              <a:t> DNA,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endemisms</a:t>
            </a:r>
            <a:endParaRPr lang="it-IT" dirty="0" smtClean="0"/>
          </a:p>
          <a:p>
            <a:pPr algn="ctr"/>
            <a:r>
              <a:rPr lang="it-IT" b="1" dirty="0" err="1" smtClean="0"/>
              <a:t>Registration</a:t>
            </a:r>
            <a:r>
              <a:rPr lang="it-IT" b="1" dirty="0" smtClean="0"/>
              <a:t>: 30 </a:t>
            </a:r>
            <a:r>
              <a:rPr lang="it-IT" b="1" dirty="0" err="1" smtClean="0"/>
              <a:t>June</a:t>
            </a:r>
            <a:r>
              <a:rPr lang="it-IT" b="1" dirty="0" smtClean="0"/>
              <a:t> 2016</a:t>
            </a:r>
          </a:p>
          <a:p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Topics</a:t>
            </a:r>
            <a:r>
              <a:rPr lang="it-IT" b="1" dirty="0" smtClean="0"/>
              <a:t>:</a:t>
            </a:r>
            <a:endParaRPr lang="it-IT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96" y="2638067"/>
            <a:ext cx="4608512" cy="42473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Ecologia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funzionale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biodiversità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Ecologia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quantitativa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modellistica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Servizi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ecosistemici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Ecotossicologia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Ambienti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transizione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marino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costieri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Insegnamento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dell’ecologia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educazione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alla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sostenibilità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Environmental DNA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Ritmi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attività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orologi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biologici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animali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piante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Ambiente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sotterraneo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ambienti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estremi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Eco devo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evo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Sostenibilità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Ambienti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profondi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Mediterraneo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Specie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aliene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6016" y="2361069"/>
            <a:ext cx="4355976" cy="4524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Zoologia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sistematica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Ricostruzioni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filogenetiche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Genetica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popolazione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Dinamiche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evolutive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popolazioni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Morfologia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morfologia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funzionale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Aspetti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citologici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istologici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Fisiologia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immunità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animale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Biologia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animale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dei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modelli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Strategie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riproduttive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Zoologia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applicate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Comunicazione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animale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cellulare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Eco-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etologia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Conservazione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Rigenerazione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differenziamento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modelli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di base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ed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applicazioni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biotecnologiche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82A5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7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9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34590"/>
            <a:ext cx="2073389" cy="9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712315"/>
            <a:ext cx="8941094" cy="1105455"/>
          </a:xfrm>
        </p:spPr>
        <p:txBody>
          <a:bodyPr/>
          <a:lstStyle/>
          <a:p>
            <a:pPr marL="137160" indent="0">
              <a:buNone/>
            </a:pPr>
            <a:r>
              <a:rPr lang="en-GB" dirty="0"/>
              <a:t>12 </a:t>
            </a:r>
            <a:r>
              <a:rPr lang="en-GB" dirty="0" smtClean="0"/>
              <a:t>May—Volume </a:t>
            </a:r>
            <a:r>
              <a:rPr lang="en-GB" dirty="0"/>
              <a:t>17 Issue </a:t>
            </a:r>
            <a:r>
              <a:rPr lang="en-GB" dirty="0" smtClean="0"/>
              <a:t>5, </a:t>
            </a:r>
            <a:r>
              <a:rPr lang="en-GB" sz="1800" dirty="0" smtClean="0"/>
              <a:t>http</a:t>
            </a:r>
            <a:r>
              <a:rPr lang="en-GB" sz="1800" dirty="0"/>
              <a:t>://globe.setac.org/2016/may/italian-branch.html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54611"/>
            <a:ext cx="6696075" cy="2105025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6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8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8853" y="2487875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25000"/>
                  </a:schemeClr>
                </a:solidFill>
              </a:rPr>
              <a:t>SETAC </a:t>
            </a:r>
            <a:r>
              <a:rPr lang="it-IT" sz="2800" dirty="0" smtClean="0">
                <a:solidFill>
                  <a:schemeClr val="tx2">
                    <a:lumMod val="25000"/>
                  </a:schemeClr>
                </a:solidFill>
              </a:rPr>
              <a:t>GLOBE - http</a:t>
            </a:r>
            <a:r>
              <a:rPr lang="it-IT" sz="2800" dirty="0">
                <a:solidFill>
                  <a:schemeClr val="tx2">
                    <a:lumMod val="25000"/>
                  </a:schemeClr>
                </a:solidFill>
              </a:rPr>
              <a:t>://globe.setac.org/</a:t>
            </a:r>
            <a:endParaRPr lang="en-GB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30875"/>
            <a:ext cx="7907800" cy="167033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15616" y="692696"/>
            <a:ext cx="6552728" cy="523220"/>
          </a:xfrm>
          <a:prstGeom prst="rect">
            <a:avLst/>
          </a:prstGeom>
          <a:noFill/>
          <a:ln w="38100">
            <a:solidFill>
              <a:srgbClr val="0082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05FA7"/>
                </a:solidFill>
              </a:rPr>
              <a:t>COMMUNICATION ACTIVITIES</a:t>
            </a:r>
            <a:endParaRPr lang="en-GB" sz="2800" dirty="0">
              <a:solidFill>
                <a:srgbClr val="305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2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99925" cy="2924944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67" y="2149475"/>
            <a:ext cx="6278033" cy="4708525"/>
          </a:xfrm>
        </p:spPr>
      </p:pic>
      <p:sp>
        <p:nvSpPr>
          <p:cNvPr id="8" name="Rettangolo 7"/>
          <p:cNvSpPr/>
          <p:nvPr/>
        </p:nvSpPr>
        <p:spPr>
          <a:xfrm>
            <a:off x="3899924" y="44624"/>
            <a:ext cx="5244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On a TV </a:t>
            </a:r>
            <a:r>
              <a:rPr lang="en-GB" sz="2400" dirty="0"/>
              <a:t>screen </a:t>
            </a:r>
            <a:r>
              <a:rPr lang="en-GB" sz="2400" dirty="0" smtClean="0"/>
              <a:t>at </a:t>
            </a:r>
            <a:r>
              <a:rPr lang="en-GB" sz="2400" dirty="0"/>
              <a:t>the SETAC Square (booth) during the annual meeting in </a:t>
            </a:r>
            <a:r>
              <a:rPr lang="en-GB" sz="2400" dirty="0" smtClean="0"/>
              <a:t>Nantes:</a:t>
            </a:r>
          </a:p>
          <a:p>
            <a:pPr algn="ctr"/>
            <a:r>
              <a:rPr lang="en-GB" sz="2400" dirty="0" smtClean="0"/>
              <a:t>We prepare a slide </a:t>
            </a:r>
            <a:r>
              <a:rPr lang="en-GB" sz="2400" dirty="0"/>
              <a:t>for </a:t>
            </a:r>
            <a:r>
              <a:rPr lang="en-GB" sz="2400" dirty="0" smtClean="0"/>
              <a:t>Italian Language Regional </a:t>
            </a:r>
            <a:r>
              <a:rPr lang="en-GB" sz="2400" dirty="0"/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321104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3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5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25465" y="1700808"/>
            <a:ext cx="9018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/>
              <a:t>2018…..</a:t>
            </a:r>
          </a:p>
          <a:p>
            <a:pPr algn="ctr"/>
            <a:r>
              <a:rPr lang="it-IT" sz="6600" b="1" i="1" dirty="0"/>
              <a:t>SETAC </a:t>
            </a:r>
            <a:r>
              <a:rPr lang="it-IT" sz="6600" b="1" i="1" dirty="0" err="1"/>
              <a:t>Annual</a:t>
            </a:r>
            <a:r>
              <a:rPr lang="it-IT" sz="6600" b="1" i="1" dirty="0"/>
              <a:t> Meeting</a:t>
            </a:r>
            <a:r>
              <a:rPr lang="it-IT" sz="6600" dirty="0"/>
              <a:t> </a:t>
            </a:r>
            <a:r>
              <a:rPr lang="it-IT" sz="6600" dirty="0" err="1" smtClean="0"/>
              <a:t>will</a:t>
            </a:r>
            <a:r>
              <a:rPr lang="it-IT" sz="6600" dirty="0" smtClean="0"/>
              <a:t> be </a:t>
            </a:r>
            <a:r>
              <a:rPr lang="it-IT" sz="6600" dirty="0" err="1" smtClean="0"/>
              <a:t>held</a:t>
            </a:r>
            <a:r>
              <a:rPr lang="it-IT" sz="6600" dirty="0" smtClean="0"/>
              <a:t> in </a:t>
            </a:r>
            <a:r>
              <a:rPr lang="it-IT" sz="6600" b="1" dirty="0" smtClean="0"/>
              <a:t>Rome!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7546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30702" y="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http://</a:t>
            </a:r>
            <a:r>
              <a:rPr lang="it-IT" b="1" i="1" dirty="0" smtClean="0"/>
              <a:t>italianbranch.setac.org</a:t>
            </a:r>
            <a:endParaRPr lang="it-IT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67276"/>
            <a:ext cx="1458046" cy="99072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947" y="0"/>
            <a:ext cx="6903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hlinkClick r:id="rId3" tooltip="SETAC Italian Branch"/>
              </a:rPr>
              <a:t>SETAC </a:t>
            </a:r>
            <a:r>
              <a:rPr lang="it-IT" b="1" dirty="0" err="1">
                <a:hlinkClick r:id="rId3" tooltip="SETAC Italian Branch"/>
              </a:rPr>
              <a:t>Italian</a:t>
            </a:r>
            <a:r>
              <a:rPr lang="it-IT" b="1" dirty="0">
                <a:hlinkClick r:id="rId3" tooltip="SETAC Italian Branch"/>
              </a:rPr>
              <a:t> </a:t>
            </a:r>
            <a:r>
              <a:rPr lang="it-IT" b="1" dirty="0" err="1" smtClean="0">
                <a:hlinkClick r:id="rId3" tooltip="SETAC Italian Branch"/>
              </a:rPr>
              <a:t>Branch</a:t>
            </a:r>
            <a:r>
              <a:rPr lang="it-IT" b="1" dirty="0" smtClean="0"/>
              <a:t> - SETAC </a:t>
            </a:r>
            <a:r>
              <a:rPr lang="it-IT" b="1" dirty="0"/>
              <a:t>Europe </a:t>
            </a:r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Branch</a:t>
            </a:r>
            <a:r>
              <a:rPr lang="it-IT" b="1" dirty="0"/>
              <a:t> in </a:t>
            </a:r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122" y="544606"/>
            <a:ext cx="91263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Council</a:t>
            </a:r>
            <a:r>
              <a:rPr lang="it-IT" sz="2400" b="1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2016 – 2017 </a:t>
            </a:r>
          </a:p>
          <a:p>
            <a:r>
              <a:rPr lang="it-IT" sz="1600" i="1" dirty="0" smtClean="0">
                <a:latin typeface="Arial Narrow" panose="020B0606020202030204" pitchFamily="34" charset="0"/>
              </a:rPr>
              <a:t>Presidente </a:t>
            </a:r>
            <a:r>
              <a:rPr lang="it-IT" sz="1600" i="1" dirty="0">
                <a:latin typeface="Arial Narrow" panose="020B0606020202030204" pitchFamily="34" charset="0"/>
              </a:rPr>
              <a:t>(Current President</a:t>
            </a:r>
            <a:r>
              <a:rPr lang="it-IT" sz="1600" i="1" dirty="0" smtClean="0">
                <a:latin typeface="Arial Narrow" panose="020B0606020202030204" pitchFamily="34" charset="0"/>
              </a:rPr>
              <a:t>): </a:t>
            </a:r>
            <a:r>
              <a:rPr lang="it-IT" sz="1600" b="1" i="1" dirty="0" smtClean="0">
                <a:latin typeface="Arial Narrow" panose="020B0606020202030204" pitchFamily="34" charset="0"/>
              </a:rPr>
              <a:t>Paola Grenni </a:t>
            </a:r>
            <a:r>
              <a:rPr lang="it-IT" sz="1600" i="1" dirty="0" smtClean="0">
                <a:latin typeface="Arial Narrow" panose="020B0606020202030204" pitchFamily="34" charset="0"/>
              </a:rPr>
              <a:t>– IRSA-CNR Roma </a:t>
            </a:r>
            <a:r>
              <a:rPr lang="it-IT" sz="1600" b="1" i="1" dirty="0" smtClean="0">
                <a:latin typeface="Arial Narrow" panose="020B0606020202030204" pitchFamily="34" charset="0"/>
              </a:rPr>
              <a:t>grenni@irsa.cnr.it</a:t>
            </a:r>
            <a:endParaRPr lang="it-IT" sz="1600" b="1" i="1" dirty="0">
              <a:latin typeface="Arial Narrow" panose="020B0606020202030204" pitchFamily="34" charset="0"/>
            </a:endParaRPr>
          </a:p>
          <a:p>
            <a:r>
              <a:rPr lang="it-IT" sz="1600" i="1" dirty="0">
                <a:latin typeface="Arial Narrow" panose="020B0606020202030204" pitchFamily="34" charset="0"/>
              </a:rPr>
              <a:t>Past President: </a:t>
            </a:r>
            <a:r>
              <a:rPr lang="it-IT" sz="1600" b="1" i="1" dirty="0">
                <a:latin typeface="Arial Narrow" panose="020B0606020202030204" pitchFamily="34" charset="0"/>
              </a:rPr>
              <a:t>Maria Chiara Neri </a:t>
            </a:r>
            <a:r>
              <a:rPr lang="it-IT" sz="1600" i="1" dirty="0">
                <a:latin typeface="Arial Narrow" panose="020B0606020202030204" pitchFamily="34" charset="0"/>
              </a:rPr>
              <a:t>- ChemService Srl Milano </a:t>
            </a:r>
            <a:endParaRPr lang="it-IT" sz="1600" b="1" i="1" dirty="0">
              <a:latin typeface="Arial Narrow" panose="020B0606020202030204" pitchFamily="34" charset="0"/>
            </a:endParaRPr>
          </a:p>
          <a:p>
            <a:r>
              <a:rPr lang="it-IT" sz="1600" i="1" dirty="0">
                <a:latin typeface="Arial Narrow" panose="020B0606020202030204" pitchFamily="34" charset="0"/>
              </a:rPr>
              <a:t>Vice-Presidente (Vice-President): </a:t>
            </a:r>
            <a:r>
              <a:rPr lang="it-IT" sz="1600" b="1" i="1" dirty="0">
                <a:latin typeface="Arial Narrow" panose="020B0606020202030204" pitchFamily="34" charset="0"/>
              </a:rPr>
              <a:t>Elisabetta Ugazzi</a:t>
            </a:r>
            <a:r>
              <a:rPr lang="it-IT" sz="1600" i="1" dirty="0">
                <a:latin typeface="Arial Narrow" panose="020B0606020202030204" pitchFamily="34" charset="0"/>
              </a:rPr>
              <a:t> - ISAGRO RICERCA (Novara) </a:t>
            </a:r>
            <a:endParaRPr lang="it-IT" sz="1600" i="1" dirty="0" smtClean="0">
              <a:latin typeface="Arial Narrow" panose="020B0606020202030204" pitchFamily="34" charset="0"/>
            </a:endParaRPr>
          </a:p>
          <a:p>
            <a:endParaRPr lang="it-IT" sz="1600" i="1" dirty="0">
              <a:latin typeface="Arial Narrow" panose="020B0606020202030204" pitchFamily="34" charset="0"/>
            </a:endParaRPr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Cristina Nasci</a:t>
            </a:r>
            <a:r>
              <a:rPr lang="it-IT" sz="1600" dirty="0"/>
              <a:t> - </a:t>
            </a:r>
            <a:r>
              <a:rPr lang="it-IT" sz="1600" dirty="0" err="1"/>
              <a:t>Thetis</a:t>
            </a:r>
            <a:r>
              <a:rPr lang="it-IT" sz="1600" dirty="0"/>
              <a:t> Spa, Venezia </a:t>
            </a:r>
            <a:r>
              <a:rPr lang="it-IT" sz="1600" u="sng" dirty="0">
                <a:hlinkClick r:id="rId4"/>
              </a:rPr>
              <a:t>nascic@gmail.com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</a:t>
            </a:r>
            <a:r>
              <a:rPr lang="it-IT" sz="1600" b="1" dirty="0"/>
              <a:t> Cristina Fossi</a:t>
            </a:r>
            <a:r>
              <a:rPr lang="it-IT" sz="1600" dirty="0"/>
              <a:t> - Università degli Studi di Siena </a:t>
            </a:r>
            <a:r>
              <a:rPr lang="pt-BR" sz="1600" u="sng" dirty="0">
                <a:hlinkClick r:id="rId5"/>
              </a:rPr>
              <a:t>Fossi@unisi.it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Antonio </a:t>
            </a:r>
            <a:r>
              <a:rPr lang="it-IT" sz="1600" b="1" dirty="0" err="1"/>
              <a:t>Marcomini</a:t>
            </a:r>
            <a:r>
              <a:rPr lang="it-IT" sz="1600" b="1" dirty="0"/>
              <a:t> </a:t>
            </a:r>
            <a:r>
              <a:rPr lang="it-IT" sz="1600" dirty="0"/>
              <a:t>- </a:t>
            </a:r>
            <a:r>
              <a:rPr lang="it-IT" sz="1600" dirty="0" err="1"/>
              <a:t>University</a:t>
            </a:r>
            <a:r>
              <a:rPr lang="it-IT" sz="1600" dirty="0"/>
              <a:t> Ca' </a:t>
            </a:r>
            <a:r>
              <a:rPr lang="it-IT" sz="1600" dirty="0" err="1"/>
              <a:t>Foscari</a:t>
            </a:r>
            <a:r>
              <a:rPr lang="it-IT" sz="1600" dirty="0"/>
              <a:t>, Venezia </a:t>
            </a:r>
            <a:r>
              <a:rPr lang="it-IT" sz="1600" u="sng" dirty="0">
                <a:hlinkClick r:id="rId6"/>
              </a:rPr>
              <a:t>marcom@unive.it</a:t>
            </a:r>
            <a:r>
              <a:rPr lang="it-IT" sz="1600" dirty="0"/>
              <a:t>  </a:t>
            </a:r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Elena Romano </a:t>
            </a:r>
            <a:r>
              <a:rPr lang="it-IT" sz="1600" b="1" dirty="0" smtClean="0"/>
              <a:t>–</a:t>
            </a:r>
            <a:r>
              <a:rPr lang="it-IT" sz="1600" dirty="0" smtClean="0"/>
              <a:t> </a:t>
            </a:r>
            <a:r>
              <a:rPr lang="it-IT" sz="1600" dirty="0" err="1"/>
              <a:t>Sedimentology</a:t>
            </a:r>
            <a:r>
              <a:rPr lang="it-IT" sz="1600" dirty="0"/>
              <a:t> and </a:t>
            </a:r>
            <a:r>
              <a:rPr lang="it-IT" sz="1600" dirty="0" err="1"/>
              <a:t>Environmental</a:t>
            </a:r>
            <a:r>
              <a:rPr lang="it-IT" sz="1600" dirty="0"/>
              <a:t> </a:t>
            </a:r>
            <a:r>
              <a:rPr lang="it-IT" sz="1600" dirty="0" err="1" smtClean="0"/>
              <a:t>micropaleontology</a:t>
            </a:r>
            <a:r>
              <a:rPr lang="it-IT" sz="1600" dirty="0" smtClean="0"/>
              <a:t> lab. </a:t>
            </a:r>
            <a:r>
              <a:rPr lang="it-IT" sz="1600" dirty="0"/>
              <a:t>- ISPRA Roma,</a:t>
            </a:r>
            <a:r>
              <a:rPr lang="it-IT" sz="1600" b="1" dirty="0"/>
              <a:t> </a:t>
            </a:r>
            <a:r>
              <a:rPr lang="it-IT" sz="1600" u="sng" dirty="0">
                <a:hlinkClick r:id="rId7"/>
              </a:rPr>
              <a:t>elena.romano@isprambiente.it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Enrico </a:t>
            </a:r>
            <a:r>
              <a:rPr lang="it-IT" sz="1600" b="1" dirty="0" err="1"/>
              <a:t>Dinelli</a:t>
            </a:r>
            <a:r>
              <a:rPr lang="it-IT" sz="1600" b="1" dirty="0"/>
              <a:t> – </a:t>
            </a:r>
            <a:r>
              <a:rPr lang="it-IT" sz="1600" dirty="0" err="1"/>
              <a:t>Univeristà</a:t>
            </a:r>
            <a:r>
              <a:rPr lang="it-IT" sz="1600" dirty="0"/>
              <a:t> di Bologna, </a:t>
            </a:r>
            <a:r>
              <a:rPr lang="it-IT" sz="1600" u="sng" dirty="0">
                <a:hlinkClick r:id="rId8"/>
              </a:rPr>
              <a:t>enrico.dinelli@unibo.it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Andrea Binelli </a:t>
            </a:r>
            <a:r>
              <a:rPr lang="it-IT" sz="1600" dirty="0"/>
              <a:t>– Università di </a:t>
            </a:r>
            <a:r>
              <a:rPr lang="it-IT" sz="1600" b="1" dirty="0"/>
              <a:t> </a:t>
            </a:r>
            <a:r>
              <a:rPr lang="it-IT" sz="1600" dirty="0"/>
              <a:t>Milano, </a:t>
            </a:r>
            <a:r>
              <a:rPr lang="it-IT" sz="1600" u="sng" dirty="0">
                <a:hlinkClick r:id="rId9"/>
              </a:rPr>
              <a:t>andrea.binelli@unimi.it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Sebastiano </a:t>
            </a:r>
            <a:r>
              <a:rPr lang="it-IT" sz="1600" b="1" dirty="0" err="1"/>
              <a:t>Carrer</a:t>
            </a:r>
            <a:r>
              <a:rPr lang="it-IT" sz="1600" dirty="0"/>
              <a:t>– </a:t>
            </a:r>
            <a:r>
              <a:rPr lang="it-IT" sz="1600" dirty="0" err="1"/>
              <a:t>Thetis</a:t>
            </a:r>
            <a:r>
              <a:rPr lang="it-IT" sz="1600" dirty="0"/>
              <a:t> </a:t>
            </a:r>
            <a:r>
              <a:rPr lang="it-IT" sz="1600" dirty="0" err="1"/>
              <a:t>SpA</a:t>
            </a:r>
            <a:r>
              <a:rPr lang="it-IT" sz="1600" dirty="0"/>
              <a:t> Venezia, </a:t>
            </a:r>
            <a:r>
              <a:rPr lang="it-IT" sz="1600" u="sng" dirty="0">
                <a:hlinkClick r:id="rId10"/>
              </a:rPr>
              <a:t>Sebastiano.CARRER@thetis.it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Aldo </a:t>
            </a:r>
            <a:r>
              <a:rPr lang="it-IT" sz="1600" b="1" dirty="0" err="1"/>
              <a:t>Viarengo</a:t>
            </a:r>
            <a:r>
              <a:rPr lang="it-IT" sz="1600" dirty="0"/>
              <a:t> - Università del Piemonte Orientale,</a:t>
            </a:r>
            <a:r>
              <a:rPr lang="it-IT" sz="1600" b="1" dirty="0"/>
              <a:t> </a:t>
            </a:r>
            <a:r>
              <a:rPr lang="it-IT" sz="1600" u="sng" dirty="0">
                <a:hlinkClick r:id="rId11"/>
              </a:rPr>
              <a:t>viarengo@unipmn.it</a:t>
            </a:r>
            <a:r>
              <a:rPr lang="it-IT" sz="1600" dirty="0"/>
              <a:t> </a:t>
            </a:r>
          </a:p>
          <a:p>
            <a:r>
              <a:rPr lang="pt-BR" sz="1600" dirty="0"/>
              <a:t>M</a:t>
            </a:r>
            <a:r>
              <a:rPr lang="en-GB" sz="1600" dirty="0"/>
              <a:t>ember: </a:t>
            </a:r>
            <a:r>
              <a:rPr lang="en-GB" sz="1600" b="1" dirty="0"/>
              <a:t>Claudia </a:t>
            </a:r>
            <a:r>
              <a:rPr lang="en-GB" sz="1600" b="1" dirty="0" err="1"/>
              <a:t>Vaj</a:t>
            </a:r>
            <a:r>
              <a:rPr lang="en-GB" sz="1600" b="1" dirty="0"/>
              <a:t>, - </a:t>
            </a:r>
            <a:r>
              <a:rPr lang="en-GB" sz="1600" dirty="0"/>
              <a:t>Dow </a:t>
            </a:r>
            <a:r>
              <a:rPr lang="en-GB" sz="1600" dirty="0" err="1"/>
              <a:t>AgroSciences</a:t>
            </a:r>
            <a:r>
              <a:rPr lang="en-GB" sz="1600" dirty="0"/>
              <a:t> Italia, Indianapolis · R&amp;D – Regulatory, </a:t>
            </a:r>
            <a:r>
              <a:rPr lang="en-GB" sz="1600" u="sng" dirty="0">
                <a:hlinkClick r:id="rId12"/>
              </a:rPr>
              <a:t>vaj@dow.com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Federica Cacciatore - </a:t>
            </a:r>
            <a:r>
              <a:rPr lang="it-IT" sz="1600" dirty="0"/>
              <a:t>ISPRA dipartimento II - Prevenzione e mitigazione degli impatti (STS Chioggia), </a:t>
            </a:r>
            <a:r>
              <a:rPr lang="it-IT" sz="1600" u="sng" dirty="0">
                <a:hlinkClick r:id="rId13"/>
              </a:rPr>
              <a:t>federica.cacciatore@isprambiente.it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Ester Papa -</a:t>
            </a:r>
            <a:r>
              <a:rPr lang="it-IT" sz="1600" dirty="0"/>
              <a:t> Università degli Studi dell'</a:t>
            </a:r>
            <a:r>
              <a:rPr lang="it-IT" sz="1600" dirty="0" err="1"/>
              <a:t>Insubria</a:t>
            </a:r>
            <a:r>
              <a:rPr lang="it-IT" sz="1600" dirty="0"/>
              <a:t> (Varese), </a:t>
            </a:r>
            <a:r>
              <a:rPr lang="it-IT" sz="1600" u="sng" dirty="0">
                <a:hlinkClick r:id="rId14"/>
              </a:rPr>
              <a:t>ester.papa@uninsubria.it</a:t>
            </a:r>
            <a:endParaRPr lang="it-IT" sz="1600" dirty="0"/>
          </a:p>
          <a:p>
            <a:r>
              <a:rPr lang="pt-BR" sz="1600" dirty="0"/>
              <a:t>M</a:t>
            </a:r>
            <a:r>
              <a:rPr lang="it-IT" sz="1600" dirty="0" err="1"/>
              <a:t>ember</a:t>
            </a:r>
            <a:r>
              <a:rPr lang="it-IT" sz="1600" dirty="0"/>
              <a:t>: </a:t>
            </a:r>
            <a:r>
              <a:rPr lang="it-IT" sz="1600" b="1" dirty="0"/>
              <a:t>Elena Fabbri - </a:t>
            </a:r>
            <a:r>
              <a:rPr lang="it-IT" sz="1600" dirty="0"/>
              <a:t>Università di Bologna, </a:t>
            </a:r>
            <a:r>
              <a:rPr lang="it-IT" sz="1600" u="sng" dirty="0">
                <a:hlinkClick r:id="rId15"/>
              </a:rPr>
              <a:t>elena.fabbri@unibo.it</a:t>
            </a:r>
            <a:endParaRPr lang="it-IT" sz="1600" dirty="0"/>
          </a:p>
          <a:p>
            <a:r>
              <a:rPr lang="it-IT" sz="1600" dirty="0"/>
              <a:t> </a:t>
            </a:r>
          </a:p>
          <a:p>
            <a:r>
              <a:rPr lang="it-IT" sz="1600" dirty="0" err="1"/>
              <a:t>Student</a:t>
            </a:r>
            <a:r>
              <a:rPr lang="it-IT" sz="1600" dirty="0"/>
              <a:t> </a:t>
            </a:r>
            <a:r>
              <a:rPr lang="it-IT" sz="1600" dirty="0" err="1"/>
              <a:t>Members</a:t>
            </a:r>
            <a:r>
              <a:rPr lang="it-IT" sz="1600" dirty="0"/>
              <a:t>:</a:t>
            </a:r>
          </a:p>
          <a:p>
            <a:r>
              <a:rPr lang="it-IT" sz="1600" b="1" dirty="0"/>
              <a:t>Andrea Fedele</a:t>
            </a:r>
            <a:r>
              <a:rPr lang="it-IT" sz="1600" dirty="0"/>
              <a:t>– Università di Padova- </a:t>
            </a:r>
            <a:r>
              <a:rPr lang="it-IT" sz="1600" u="sng" dirty="0">
                <a:hlinkClick r:id="rId16"/>
              </a:rPr>
              <a:t>http://www.cesqa.it</a:t>
            </a:r>
            <a:r>
              <a:rPr lang="it-IT" sz="1600" dirty="0"/>
              <a:t> </a:t>
            </a:r>
            <a:r>
              <a:rPr lang="it-IT" sz="1600" u="sng" dirty="0">
                <a:hlinkClick r:id="rId17"/>
              </a:rPr>
              <a:t>andrea.fedele@unipd.it</a:t>
            </a:r>
            <a:endParaRPr lang="it-IT" sz="1600" dirty="0"/>
          </a:p>
          <a:p>
            <a:r>
              <a:rPr lang="en-GB" sz="1600" b="1" dirty="0"/>
              <a:t>Simone </a:t>
            </a:r>
            <a:r>
              <a:rPr lang="en-GB" sz="1600" b="1" dirty="0" err="1" smtClean="0"/>
              <a:t>Bagnis</a:t>
            </a:r>
            <a:r>
              <a:rPr lang="en-GB" sz="1600" b="1" dirty="0" smtClean="0"/>
              <a:t> </a:t>
            </a:r>
            <a:r>
              <a:rPr lang="en-GB" sz="1600" dirty="0" smtClean="0"/>
              <a:t>- </a:t>
            </a:r>
            <a:r>
              <a:rPr lang="en-GB" sz="1600" dirty="0"/>
              <a:t>Biogeochemistry Research Centre, Plymouth </a:t>
            </a:r>
            <a:r>
              <a:rPr lang="en-GB" sz="1600" dirty="0" smtClean="0"/>
              <a:t>University</a:t>
            </a:r>
          </a:p>
          <a:p>
            <a:r>
              <a:rPr lang="en-GB" sz="1600" u="sng" dirty="0" smtClean="0">
                <a:hlinkClick r:id="rId18"/>
              </a:rPr>
              <a:t>simone.bagnis@plymouth.ac.uk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001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8244408" cy="180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6012160" y="17728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http://italianbranch.setac.org/</a:t>
            </a:r>
            <a:endParaRPr lang="it-IT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67276"/>
            <a:ext cx="1458046" cy="99072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27062" y="1772816"/>
            <a:ext cx="6903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hlinkClick r:id="rId4" tooltip="SETAC Italian Branch"/>
              </a:rPr>
              <a:t>SETAC </a:t>
            </a:r>
            <a:r>
              <a:rPr lang="it-IT" b="1" dirty="0" err="1">
                <a:hlinkClick r:id="rId4" tooltip="SETAC Italian Branch"/>
              </a:rPr>
              <a:t>Italian</a:t>
            </a:r>
            <a:r>
              <a:rPr lang="it-IT" b="1" dirty="0">
                <a:hlinkClick r:id="rId4" tooltip="SETAC Italian Branch"/>
              </a:rPr>
              <a:t> </a:t>
            </a:r>
            <a:r>
              <a:rPr lang="it-IT" b="1" dirty="0" err="1" smtClean="0">
                <a:hlinkClick r:id="rId4" tooltip="SETAC Italian Branch"/>
              </a:rPr>
              <a:t>Branch</a:t>
            </a:r>
            <a:r>
              <a:rPr lang="it-IT" b="1" dirty="0" smtClean="0"/>
              <a:t> - SETAC </a:t>
            </a:r>
            <a:r>
              <a:rPr lang="it-IT" b="1" dirty="0"/>
              <a:t>Europe </a:t>
            </a:r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Branch</a:t>
            </a:r>
            <a:r>
              <a:rPr lang="it-IT" b="1" dirty="0"/>
              <a:t> in </a:t>
            </a:r>
            <a:r>
              <a:rPr lang="it-IT" b="1" dirty="0" err="1"/>
              <a:t>Italy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223" y="2060848"/>
            <a:ext cx="8687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Council </a:t>
            </a:r>
            <a:r>
              <a:rPr lang="it-IT" sz="24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2015 </a:t>
            </a:r>
            <a:r>
              <a:rPr lang="it-IT" sz="2400" b="1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- </a:t>
            </a:r>
            <a:r>
              <a:rPr lang="it-IT" sz="24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2016</a:t>
            </a:r>
            <a:endParaRPr lang="en-GB" b="1" dirty="0" smtClean="0">
              <a:latin typeface="Arial Narrow" panose="020B060602020203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Presidente (Current President</a:t>
            </a:r>
            <a:r>
              <a:rPr lang="it-IT" sz="1600" dirty="0" smtClean="0">
                <a:latin typeface="Arial Narrow" panose="020B0606020202030204" pitchFamily="34" charset="0"/>
              </a:rPr>
              <a:t>): </a:t>
            </a:r>
            <a:r>
              <a:rPr lang="it-IT" sz="1600" b="1" dirty="0" smtClean="0">
                <a:latin typeface="Arial Narrow" panose="020B0606020202030204" pitchFamily="34" charset="0"/>
              </a:rPr>
              <a:t>Paola Grenni </a:t>
            </a:r>
            <a:r>
              <a:rPr lang="it-IT" sz="1600" dirty="0" smtClean="0">
                <a:latin typeface="Arial Narrow" panose="020B0606020202030204" pitchFamily="34" charset="0"/>
              </a:rPr>
              <a:t>– IRSA-CNR Roma </a:t>
            </a:r>
            <a:r>
              <a:rPr lang="it-IT" sz="1600" b="1" i="1" dirty="0" smtClean="0">
                <a:latin typeface="Arial Narrow" panose="020B0606020202030204" pitchFamily="34" charset="0"/>
              </a:rPr>
              <a:t>grenni@irsa.cnr.it</a:t>
            </a:r>
            <a:endParaRPr lang="it-IT" sz="1600" b="1" i="1" dirty="0">
              <a:latin typeface="Arial Narrow" panose="020B060602020203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Past President: </a:t>
            </a:r>
            <a:r>
              <a:rPr lang="it-IT" sz="1600" b="1" dirty="0">
                <a:latin typeface="Arial Narrow" panose="020B0606020202030204" pitchFamily="34" charset="0"/>
              </a:rPr>
              <a:t>Maria Chiara Neri </a:t>
            </a:r>
            <a:r>
              <a:rPr lang="it-IT" sz="1600" dirty="0">
                <a:latin typeface="Arial Narrow" panose="020B0606020202030204" pitchFamily="34" charset="0"/>
              </a:rPr>
              <a:t>- ChemService Srl Milano </a:t>
            </a:r>
            <a:endParaRPr lang="it-IT" sz="1600" b="1" dirty="0">
              <a:latin typeface="Arial Narrow" panose="020B060602020203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Vice-Presidente (Vice-President): </a:t>
            </a:r>
            <a:r>
              <a:rPr lang="it-IT" sz="1600" b="1" dirty="0">
                <a:latin typeface="Arial Narrow" panose="020B0606020202030204" pitchFamily="34" charset="0"/>
              </a:rPr>
              <a:t>Elisabetta Ugazzi</a:t>
            </a:r>
            <a:r>
              <a:rPr lang="it-IT" sz="1600" dirty="0">
                <a:latin typeface="Arial Narrow" panose="020B0606020202030204" pitchFamily="34" charset="0"/>
              </a:rPr>
              <a:t> - ISAGRO RICERCA (Novara)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endParaRPr lang="it-IT" sz="1600" dirty="0">
              <a:latin typeface="Arial Narrow" panose="020B060602020203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Consigliere 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 Divulgazione scientifica e gestione sito web: </a:t>
            </a:r>
            <a:r>
              <a:rPr lang="it-IT" sz="1600" b="1" dirty="0">
                <a:latin typeface="Arial Narrow" panose="020B0606020202030204" pitchFamily="34" charset="0"/>
              </a:rPr>
              <a:t>Anna Barra Caracciolo </a:t>
            </a:r>
            <a:r>
              <a:rPr lang="it-IT" sz="1600" dirty="0">
                <a:latin typeface="Arial Narrow" panose="020B0606020202030204" pitchFamily="34" charset="0"/>
              </a:rPr>
              <a:t>– IRSA-CNR Roma - </a:t>
            </a:r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Cristina Nasci </a:t>
            </a:r>
            <a:r>
              <a:rPr lang="it-IT" sz="1600" dirty="0">
                <a:latin typeface="Arial Narrow" panose="020B0606020202030204" pitchFamily="34" charset="0"/>
              </a:rPr>
              <a:t>- </a:t>
            </a:r>
            <a:r>
              <a:rPr lang="it-IT" sz="1600" dirty="0" err="1">
                <a:latin typeface="Arial Narrow" panose="020B0606020202030204" pitchFamily="34" charset="0"/>
              </a:rPr>
              <a:t>Thetis</a:t>
            </a:r>
            <a:r>
              <a:rPr lang="it-IT" sz="1600" dirty="0">
                <a:latin typeface="Arial Narrow" panose="020B0606020202030204" pitchFamily="34" charset="0"/>
              </a:rPr>
              <a:t> Spa, Venezia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Cristina Fossi </a:t>
            </a:r>
            <a:r>
              <a:rPr lang="it-IT" sz="1600" dirty="0">
                <a:latin typeface="Arial Narrow" panose="020B0606020202030204" pitchFamily="34" charset="0"/>
              </a:rPr>
              <a:t>- Università degli Studi di Siena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err="1" smtClean="0">
                <a:latin typeface="Arial Narrow" panose="020B0606020202030204" pitchFamily="34" charset="0"/>
              </a:rPr>
              <a:t>onsigliere</a:t>
            </a:r>
            <a:r>
              <a:rPr lang="it-IT" sz="1600" dirty="0" smtClean="0">
                <a:latin typeface="Arial Narrow" panose="020B0606020202030204" pitchFamily="34" charset="0"/>
              </a:rPr>
              <a:t>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Antonio </a:t>
            </a:r>
            <a:r>
              <a:rPr lang="it-IT" sz="1600" b="1" dirty="0" err="1">
                <a:latin typeface="Arial Narrow" panose="020B0606020202030204" pitchFamily="34" charset="0"/>
              </a:rPr>
              <a:t>Marcomini</a:t>
            </a:r>
            <a:r>
              <a:rPr lang="it-IT" sz="1600" b="1" dirty="0">
                <a:latin typeface="Arial Narrow" panose="020B0606020202030204" pitchFamily="34" charset="0"/>
              </a:rPr>
              <a:t> </a:t>
            </a:r>
            <a:r>
              <a:rPr lang="it-IT" sz="1600" dirty="0">
                <a:latin typeface="Arial Narrow" panose="020B0606020202030204" pitchFamily="34" charset="0"/>
              </a:rPr>
              <a:t>-</a:t>
            </a:r>
            <a:r>
              <a:rPr lang="it-IT" sz="1600" dirty="0" err="1">
                <a:latin typeface="Arial Narrow" panose="020B0606020202030204" pitchFamily="34" charset="0"/>
              </a:rPr>
              <a:t>University</a:t>
            </a:r>
            <a:r>
              <a:rPr lang="it-IT" sz="1600" dirty="0">
                <a:latin typeface="Arial Narrow" panose="020B0606020202030204" pitchFamily="34" charset="0"/>
              </a:rPr>
              <a:t> Ca' </a:t>
            </a:r>
            <a:r>
              <a:rPr lang="it-IT" sz="1600" dirty="0" err="1" smtClean="0">
                <a:latin typeface="Arial Narrow" panose="020B0606020202030204" pitchFamily="34" charset="0"/>
              </a:rPr>
              <a:t>Foscari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Silvia Casini </a:t>
            </a:r>
            <a:r>
              <a:rPr lang="it-IT" sz="1600" dirty="0">
                <a:latin typeface="Arial Narrow" panose="020B0606020202030204" pitchFamily="34" charset="0"/>
              </a:rPr>
              <a:t>- Università degli Studi di Siena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Francesco Regoli </a:t>
            </a:r>
            <a:r>
              <a:rPr lang="it-IT" sz="1600" dirty="0">
                <a:latin typeface="Arial Narrow" panose="020B0606020202030204" pitchFamily="34" charset="0"/>
              </a:rPr>
              <a:t>- Università Politecnica delle Marche </a:t>
            </a:r>
            <a:r>
              <a:rPr lang="it-IT" sz="1600" dirty="0" smtClean="0">
                <a:latin typeface="Arial Narrow" panose="020B0606020202030204" pitchFamily="34" charset="0"/>
              </a:rPr>
              <a:t>Ancona</a:t>
            </a:r>
            <a:endParaRPr lang="it-IT" sz="1600" dirty="0">
              <a:latin typeface="Arial Narrow" panose="020B060602020203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Consigliere 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Luciano Morselli </a:t>
            </a:r>
            <a:r>
              <a:rPr lang="it-IT" sz="1600" dirty="0">
                <a:latin typeface="Arial Narrow" panose="020B0606020202030204" pitchFamily="34" charset="0"/>
              </a:rPr>
              <a:t>- Università di Bologna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Paola </a:t>
            </a:r>
            <a:r>
              <a:rPr lang="it-IT" sz="1600" b="1" dirty="0" err="1">
                <a:latin typeface="Arial Narrow" panose="020B0606020202030204" pitchFamily="34" charset="0"/>
              </a:rPr>
              <a:t>Gramatica</a:t>
            </a:r>
            <a:r>
              <a:rPr lang="it-IT" sz="1600" b="1" dirty="0">
                <a:latin typeface="Arial Narrow" panose="020B0606020202030204" pitchFamily="34" charset="0"/>
              </a:rPr>
              <a:t> </a:t>
            </a:r>
            <a:r>
              <a:rPr lang="it-IT" sz="1600" dirty="0">
                <a:latin typeface="Arial Narrow" panose="020B0606020202030204" pitchFamily="34" charset="0"/>
              </a:rPr>
              <a:t>- Università degli Studi dell'</a:t>
            </a:r>
            <a:r>
              <a:rPr lang="it-IT" sz="1600" dirty="0" err="1">
                <a:latin typeface="Arial Narrow" panose="020B0606020202030204" pitchFamily="34" charset="0"/>
              </a:rPr>
              <a:t>Insubria</a:t>
            </a:r>
            <a:r>
              <a:rPr lang="it-IT" sz="1600" dirty="0">
                <a:latin typeface="Arial Narrow" panose="020B0606020202030204" pitchFamily="34" charset="0"/>
              </a:rPr>
              <a:t> (Varese)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Elena Romano </a:t>
            </a:r>
            <a:r>
              <a:rPr lang="it-IT" sz="1600" dirty="0">
                <a:latin typeface="Arial Narrow" panose="020B0606020202030204" pitchFamily="34" charset="0"/>
              </a:rPr>
              <a:t>– ISPRA </a:t>
            </a:r>
            <a:r>
              <a:rPr lang="it-IT" sz="1600" dirty="0" smtClean="0">
                <a:latin typeface="Arial Narrow" panose="020B0606020202030204" pitchFamily="34" charset="0"/>
              </a:rPr>
              <a:t>Roma</a:t>
            </a: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Enrico </a:t>
            </a:r>
            <a:r>
              <a:rPr lang="it-IT" sz="1600" b="1" dirty="0" err="1">
                <a:latin typeface="Arial Narrow" panose="020B0606020202030204" pitchFamily="34" charset="0"/>
              </a:rPr>
              <a:t>Dinelli</a:t>
            </a:r>
            <a:r>
              <a:rPr lang="it-IT" sz="1600" b="1" dirty="0">
                <a:latin typeface="Arial Narrow" panose="020B0606020202030204" pitchFamily="34" charset="0"/>
              </a:rPr>
              <a:t> </a:t>
            </a:r>
            <a:r>
              <a:rPr lang="it-IT" sz="1600" dirty="0">
                <a:latin typeface="Arial Narrow" panose="020B0606020202030204" pitchFamily="34" charset="0"/>
              </a:rPr>
              <a:t>– </a:t>
            </a:r>
            <a:r>
              <a:rPr lang="it-IT" sz="1600" dirty="0" err="1">
                <a:latin typeface="Arial Narrow" panose="020B0606020202030204" pitchFamily="34" charset="0"/>
              </a:rPr>
              <a:t>Univeristà</a:t>
            </a:r>
            <a:r>
              <a:rPr lang="it-IT" sz="1600" dirty="0">
                <a:latin typeface="Arial Narrow" panose="020B0606020202030204" pitchFamily="34" charset="0"/>
              </a:rPr>
              <a:t> di Bologna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>
                <a:latin typeface="Arial Narrow" panose="020B0606020202030204" pitchFamily="34" charset="0"/>
              </a:rPr>
              <a:t>Andrea Binelli </a:t>
            </a:r>
            <a:r>
              <a:rPr lang="it-IT" sz="1600" dirty="0">
                <a:latin typeface="Arial Narrow" panose="020B0606020202030204" pitchFamily="34" charset="0"/>
              </a:rPr>
              <a:t>– Università di  </a:t>
            </a:r>
            <a:r>
              <a:rPr lang="it-IT" sz="1600" dirty="0" smtClean="0">
                <a:latin typeface="Arial Narrow" panose="020B0606020202030204" pitchFamily="34" charset="0"/>
              </a:rPr>
              <a:t>Milano</a:t>
            </a:r>
          </a:p>
          <a:p>
            <a:r>
              <a:rPr lang="it-IT" sz="1600" dirty="0" smtClean="0">
                <a:latin typeface="Arial Narrow" panose="020B0606020202030204" pitchFamily="34" charset="0"/>
              </a:rPr>
              <a:t> 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</a:t>
            </a:r>
            <a:r>
              <a:rPr lang="it-IT" sz="1600" b="1" dirty="0" smtClean="0">
                <a:latin typeface="Arial Narrow" panose="020B0606020202030204" pitchFamily="34" charset="0"/>
              </a:rPr>
              <a:t>Sebastiano </a:t>
            </a:r>
            <a:r>
              <a:rPr lang="it-IT" sz="1600" b="1" dirty="0" err="1">
                <a:latin typeface="Arial Narrow" panose="020B0606020202030204" pitchFamily="34" charset="0"/>
              </a:rPr>
              <a:t>Carrer</a:t>
            </a:r>
            <a:r>
              <a:rPr lang="it-IT" sz="1600" dirty="0">
                <a:latin typeface="Arial Narrow" panose="020B0606020202030204" pitchFamily="34" charset="0"/>
              </a:rPr>
              <a:t>– </a:t>
            </a:r>
            <a:r>
              <a:rPr lang="it-IT" sz="1600" dirty="0" err="1">
                <a:latin typeface="Arial Narrow" panose="020B0606020202030204" pitchFamily="34" charset="0"/>
              </a:rPr>
              <a:t>Thetis</a:t>
            </a:r>
            <a:r>
              <a:rPr lang="it-IT" sz="1600" dirty="0">
                <a:latin typeface="Arial Narrow" panose="020B0606020202030204" pitchFamily="34" charset="0"/>
              </a:rPr>
              <a:t> </a:t>
            </a:r>
            <a:r>
              <a:rPr lang="it-IT" sz="1600" dirty="0" err="1">
                <a:latin typeface="Arial Narrow" panose="020B0606020202030204" pitchFamily="34" charset="0"/>
              </a:rPr>
              <a:t>SpA</a:t>
            </a:r>
            <a:r>
              <a:rPr lang="it-IT" sz="1600" dirty="0">
                <a:latin typeface="Arial Narrow" panose="020B0606020202030204" pitchFamily="34" charset="0"/>
              </a:rPr>
              <a:t> </a:t>
            </a:r>
            <a:endParaRPr lang="it-IT" sz="1600" dirty="0" smtClean="0">
              <a:latin typeface="Arial Narrow" panose="020B0606020202030204" pitchFamily="34" charset="0"/>
            </a:endParaRPr>
          </a:p>
          <a:p>
            <a:r>
              <a:rPr lang="it-IT" sz="1600" dirty="0" smtClean="0">
                <a:latin typeface="Arial Narrow" panose="020B0606020202030204" pitchFamily="34" charset="0"/>
              </a:rPr>
              <a:t>Consigliere </a:t>
            </a:r>
            <a:r>
              <a:rPr lang="it-IT" sz="1600" dirty="0">
                <a:latin typeface="Arial Narrow" panose="020B0606020202030204" pitchFamily="34" charset="0"/>
              </a:rPr>
              <a:t>(</a:t>
            </a:r>
            <a:r>
              <a:rPr lang="it-IT" sz="1600" dirty="0" err="1">
                <a:latin typeface="Arial Narrow" panose="020B0606020202030204" pitchFamily="34" charset="0"/>
              </a:rPr>
              <a:t>member</a:t>
            </a:r>
            <a:r>
              <a:rPr lang="it-IT" sz="1600" dirty="0">
                <a:latin typeface="Arial Narrow" panose="020B0606020202030204" pitchFamily="34" charset="0"/>
              </a:rPr>
              <a:t>): Aldo </a:t>
            </a:r>
            <a:r>
              <a:rPr lang="it-IT" sz="1600" dirty="0" err="1">
                <a:latin typeface="Arial Narrow" panose="020B0606020202030204" pitchFamily="34" charset="0"/>
              </a:rPr>
              <a:t>Viarengo</a:t>
            </a:r>
            <a:r>
              <a:rPr lang="it-IT" sz="1600" dirty="0">
                <a:latin typeface="Arial Narrow" panose="020B0606020202030204" pitchFamily="34" charset="0"/>
              </a:rPr>
              <a:t> - Università del Piemonte </a:t>
            </a:r>
            <a:r>
              <a:rPr lang="it-IT" sz="1600" dirty="0" smtClean="0">
                <a:latin typeface="Arial Narrow" panose="020B0606020202030204" pitchFamily="34" charset="0"/>
              </a:rPr>
              <a:t>Orientale</a:t>
            </a:r>
            <a:endParaRPr lang="it-IT" sz="1600" dirty="0">
              <a:latin typeface="Arial Narrow" panose="020B060602020203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Rappresentante studenti – Andrea Fedele– Università </a:t>
            </a:r>
            <a:r>
              <a:rPr lang="it-IT" sz="1600" dirty="0" smtClean="0">
                <a:latin typeface="Arial Narrow" panose="020B0606020202030204" pitchFamily="34" charset="0"/>
              </a:rPr>
              <a:t>di Padova</a:t>
            </a:r>
            <a:endParaRPr lang="it-IT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746" y="1916832"/>
            <a:ext cx="8229600" cy="1143000"/>
          </a:xfrm>
        </p:spPr>
        <p:txBody>
          <a:bodyPr>
            <a:normAutofit fontScale="90000"/>
          </a:bodyPr>
          <a:lstStyle/>
          <a:p>
            <a:pPr marL="137160" indent="0"/>
            <a:r>
              <a:rPr lang="en-GB" dirty="0"/>
              <a:t>New website: </a:t>
            </a:r>
            <a:br>
              <a:rPr lang="en-GB" dirty="0"/>
            </a:br>
            <a:r>
              <a:rPr lang="en-GB" dirty="0"/>
              <a:t>http://italianbranch.setac.org/</a:t>
            </a:r>
            <a:br>
              <a:rPr lang="en-GB" dirty="0"/>
            </a:b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1" y="2922439"/>
            <a:ext cx="8765687" cy="3890937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7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9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51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76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SETAC </a:t>
            </a:r>
            <a:r>
              <a:rPr lang="en-GB" dirty="0"/>
              <a:t>ITALIAN BRANCH Annual </a:t>
            </a:r>
            <a:r>
              <a:rPr lang="en-GB" dirty="0" smtClean="0"/>
              <a:t>Meeting, 5/23/2015</a:t>
            </a:r>
            <a:endParaRPr lang="en-GB" dirty="0"/>
          </a:p>
          <a:p>
            <a:pPr marL="137160" indent="0">
              <a:buNone/>
            </a:pPr>
            <a:r>
              <a:rPr lang="en-GB" dirty="0" smtClean="0"/>
              <a:t>Barcelona, Spain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1232755"/>
            <a:ext cx="8229600" cy="194421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SETAC IB </a:t>
            </a:r>
            <a:r>
              <a:rPr lang="it-IT" sz="3200" dirty="0" err="1" smtClean="0"/>
              <a:t>events</a:t>
            </a:r>
            <a:r>
              <a:rPr lang="it-IT" sz="3200" dirty="0" smtClean="0"/>
              <a:t> 2015-2016</a:t>
            </a:r>
          </a:p>
          <a:p>
            <a:r>
              <a:rPr lang="it-IT" sz="3200" dirty="0" err="1" smtClean="0"/>
              <a:t>Events</a:t>
            </a:r>
            <a:r>
              <a:rPr lang="it-IT" sz="3200" dirty="0" smtClean="0"/>
              <a:t> </a:t>
            </a:r>
            <a:r>
              <a:rPr lang="it-IT" sz="3200" dirty="0" err="1" smtClean="0"/>
              <a:t>organized</a:t>
            </a:r>
            <a:r>
              <a:rPr lang="it-IT" sz="3200" dirty="0" smtClean="0"/>
              <a:t> by SETAC IB:</a:t>
            </a:r>
            <a:endParaRPr lang="en-GB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97152"/>
            <a:ext cx="2630316" cy="1216521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12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14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51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5805264"/>
            <a:ext cx="6131023" cy="72008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/>
              <a:t>10 platform presentations and 6 </a:t>
            </a:r>
            <a:r>
              <a:rPr lang="en-GB" dirty="0"/>
              <a:t>posters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-180529" y="1061864"/>
            <a:ext cx="6419055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Events</a:t>
            </a:r>
            <a:r>
              <a:rPr lang="it-IT" dirty="0"/>
              <a:t> </a:t>
            </a:r>
            <a:r>
              <a:rPr lang="it-IT" dirty="0" err="1"/>
              <a:t>organized</a:t>
            </a:r>
            <a:r>
              <a:rPr lang="it-IT" dirty="0"/>
              <a:t> </a:t>
            </a:r>
            <a:r>
              <a:rPr lang="it-IT" dirty="0" smtClean="0"/>
              <a:t>by SETAC </a:t>
            </a:r>
            <a:r>
              <a:rPr lang="it-IT" dirty="0"/>
              <a:t>IB: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06" y="5508114"/>
            <a:ext cx="2194898" cy="1233254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0" y="1912025"/>
            <a:ext cx="9108504" cy="39652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MEETING “MONITORING AND CONTROL OF PRIORITY MICRO-POLLUTANTS IN WATER AND REMOVAL TECHNIQUES IN PLANTS TREATING WATER FOR HUMAN CONSUMPTION AND IN WASTE WATER’</a:t>
            </a:r>
          </a:p>
          <a:p>
            <a:pPr marL="137160" indent="0">
              <a:buNone/>
            </a:pPr>
            <a:r>
              <a:rPr lang="en-GB" sz="2600" i="1" dirty="0" err="1" smtClean="0"/>
              <a:t>Monitoraggio</a:t>
            </a:r>
            <a:r>
              <a:rPr lang="en-GB" sz="2600" i="1" dirty="0" smtClean="0"/>
              <a:t> e </a:t>
            </a:r>
            <a:r>
              <a:rPr lang="en-GB" sz="2600" i="1" dirty="0" err="1" smtClean="0"/>
              <a:t>controllo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dei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microinquinanti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prioritari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nelle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acque</a:t>
            </a:r>
            <a:r>
              <a:rPr lang="en-GB" sz="2600" i="1" dirty="0" smtClean="0"/>
              <a:t> e </a:t>
            </a:r>
            <a:r>
              <a:rPr lang="en-GB" sz="2600" i="1" dirty="0" err="1" smtClean="0"/>
              <a:t>tecniche</a:t>
            </a:r>
            <a:r>
              <a:rPr lang="en-GB" sz="2600" i="1" dirty="0" smtClean="0"/>
              <a:t> di </a:t>
            </a:r>
            <a:r>
              <a:rPr lang="en-GB" sz="2600" i="1" dirty="0" err="1" smtClean="0"/>
              <a:t>rimozione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negli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impianti</a:t>
            </a:r>
            <a:r>
              <a:rPr lang="en-GB" sz="2600" i="1" dirty="0" smtClean="0"/>
              <a:t> di </a:t>
            </a:r>
            <a:r>
              <a:rPr lang="en-GB" sz="2600" i="1" dirty="0" err="1" smtClean="0"/>
              <a:t>trattamento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delle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acque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destinate</a:t>
            </a:r>
            <a:r>
              <a:rPr lang="en-GB" sz="2600" i="1" dirty="0" smtClean="0"/>
              <a:t> al </a:t>
            </a:r>
            <a:r>
              <a:rPr lang="en-GB" sz="2600" i="1" dirty="0" err="1" smtClean="0"/>
              <a:t>consumo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umano</a:t>
            </a:r>
            <a:r>
              <a:rPr lang="en-GB" sz="2600" i="1" dirty="0" smtClean="0"/>
              <a:t> e </a:t>
            </a:r>
            <a:r>
              <a:rPr lang="en-GB" sz="2600" i="1" dirty="0" err="1" smtClean="0"/>
              <a:t>delle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acque</a:t>
            </a:r>
            <a:r>
              <a:rPr lang="en-GB" sz="2600" i="1" dirty="0" smtClean="0"/>
              <a:t> </a:t>
            </a:r>
            <a:r>
              <a:rPr lang="en-GB" sz="2600" i="1" dirty="0" err="1" smtClean="0"/>
              <a:t>reflue</a:t>
            </a:r>
            <a:endParaRPr lang="en-GB" sz="2600" i="1" dirty="0"/>
          </a:p>
          <a:p>
            <a:pPr marL="137160" indent="0">
              <a:buNone/>
            </a:pPr>
            <a:r>
              <a:rPr lang="en-GB" b="1" dirty="0" err="1" smtClean="0"/>
              <a:t>Ecomondo</a:t>
            </a:r>
            <a:r>
              <a:rPr lang="en-GB" b="1" dirty="0" smtClean="0"/>
              <a:t> exhibition </a:t>
            </a:r>
            <a:r>
              <a:rPr lang="en-GB" dirty="0" smtClean="0"/>
              <a:t>(Rimini, Italy, 3 November 2015)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8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10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75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294112"/>
            <a:ext cx="9144000" cy="422920"/>
          </a:xfrm>
        </p:spPr>
        <p:txBody>
          <a:bodyPr>
            <a:noAutofit/>
          </a:bodyPr>
          <a:lstStyle/>
          <a:p>
            <a:r>
              <a:rPr lang="en-GB" sz="3200" dirty="0">
                <a:effectLst/>
              </a:rPr>
              <a:t>MIDI2015 Milan </a:t>
            </a:r>
            <a:r>
              <a:rPr lang="en-GB" sz="3200" dirty="0" err="1">
                <a:effectLst/>
              </a:rPr>
              <a:t>Demostrative</a:t>
            </a:r>
            <a:r>
              <a:rPr lang="en-GB" sz="3200" dirty="0">
                <a:effectLst/>
              </a:rPr>
              <a:t> Initiatives, Innovative solutions for Food Process and </a:t>
            </a:r>
            <a:r>
              <a:rPr lang="en-GB" sz="3200" dirty="0" smtClean="0">
                <a:effectLst/>
              </a:rPr>
              <a:t>preservation</a:t>
            </a:r>
            <a:r>
              <a:rPr lang="en-GB" sz="3200" dirty="0">
                <a:effectLst/>
              </a:rPr>
              <a:t/>
            </a:r>
            <a:br>
              <a:rPr lang="en-GB" sz="3200" dirty="0">
                <a:effectLst/>
              </a:rPr>
            </a:br>
            <a:r>
              <a:rPr lang="en-GB" sz="3200" dirty="0" smtClean="0">
                <a:effectLst/>
              </a:rPr>
              <a:t/>
            </a:r>
            <a:br>
              <a:rPr lang="en-GB" sz="3200" dirty="0" smtClean="0">
                <a:effectLst/>
              </a:rPr>
            </a:br>
            <a:r>
              <a:rPr lang="en-GB" sz="2000" dirty="0" smtClean="0">
                <a:effectLst/>
              </a:rPr>
              <a:t>http</a:t>
            </a:r>
            <a:r>
              <a:rPr lang="en-GB" sz="2000" dirty="0">
                <a:effectLst/>
              </a:rPr>
              <a:t>://www.eventbrite.it/e/biglietti-milan-demostrative-initiatives-midi2015-innovative-solutions-for-food-process-and-preservation-16691891898</a:t>
            </a:r>
            <a:endParaRPr lang="en-GB" sz="2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99028"/>
              </p:ext>
            </p:extLst>
          </p:nvPr>
        </p:nvGraphicFramePr>
        <p:xfrm>
          <a:off x="7913662" y="4944502"/>
          <a:ext cx="1230338" cy="170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338"/>
              </a:tblGrid>
              <a:tr h="569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5/26/2015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69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7/13/2015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69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9/8/2015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294025" y="1541329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effectLst/>
              </a:rPr>
              <a:t>Events </a:t>
            </a:r>
            <a:r>
              <a:rPr lang="en-GB" sz="4400" dirty="0" err="1" smtClean="0">
                <a:effectLst/>
              </a:rPr>
              <a:t>sponsorized</a:t>
            </a:r>
            <a:r>
              <a:rPr lang="en-GB" sz="4400" dirty="0" smtClean="0">
                <a:effectLst/>
              </a:rPr>
              <a:t> by SETAC IB: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642466"/>
            <a:ext cx="5521128" cy="2010512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11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13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51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299231" y="16288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effectLst/>
              </a:rPr>
              <a:t>Events </a:t>
            </a:r>
            <a:r>
              <a:rPr lang="en-GB" sz="4400" dirty="0" err="1" smtClean="0">
                <a:effectLst/>
              </a:rPr>
              <a:t>sponsorized</a:t>
            </a:r>
            <a:r>
              <a:rPr lang="en-GB" sz="4400" dirty="0" smtClean="0">
                <a:effectLst/>
              </a:rPr>
              <a:t> by SETAC IB: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229200"/>
            <a:ext cx="2961840" cy="152372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699" y="6251573"/>
            <a:ext cx="5476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http://</a:t>
            </a:r>
            <a:r>
              <a:rPr lang="en-GB" sz="2000" dirty="0" smtClean="0"/>
              <a:t>www.successionecologica.it/ita/firenze2015</a:t>
            </a:r>
            <a:endParaRPr lang="en-GB" sz="2000" dirty="0"/>
          </a:p>
        </p:txBody>
      </p:sp>
      <p:sp>
        <p:nvSpPr>
          <p:cNvPr id="9" name="Rettangolo 8"/>
          <p:cNvSpPr/>
          <p:nvPr/>
        </p:nvSpPr>
        <p:spPr>
          <a:xfrm>
            <a:off x="125465" y="2629782"/>
            <a:ext cx="899514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altLang="en-US" sz="2800" dirty="0" smtClean="0">
                <a:latin typeface="Arial Unicode MS" panose="020B0604020202020204" pitchFamily="34" charset="-128"/>
              </a:rPr>
              <a:t>Workshop:</a:t>
            </a:r>
          </a:p>
          <a:p>
            <a:pPr lvl="0">
              <a:lnSpc>
                <a:spcPct val="107000"/>
              </a:lnSpc>
            </a:pPr>
            <a:r>
              <a:rPr lang="en-US" altLang="en-US" sz="2800" dirty="0" smtClean="0">
                <a:latin typeface="Arial Unicode MS" panose="020B0604020202020204" pitchFamily="34" charset="-128"/>
              </a:rPr>
              <a:t>The use of GIS </a:t>
            </a:r>
            <a:r>
              <a:rPr lang="en-US" altLang="en-US" sz="2800" dirty="0">
                <a:latin typeface="Arial Unicode MS" panose="020B0604020202020204" pitchFamily="34" charset="-128"/>
              </a:rPr>
              <a:t>software for the creation of relevant environmental variables for ecological </a:t>
            </a:r>
            <a:r>
              <a:rPr lang="en-US" altLang="en-US" sz="2800" dirty="0" smtClean="0">
                <a:latin typeface="Arial Unicode MS" panose="020B0604020202020204" pitchFamily="34" charset="-128"/>
              </a:rPr>
              <a:t>studies</a:t>
            </a:r>
          </a:p>
          <a:p>
            <a:pPr>
              <a:lnSpc>
                <a:spcPct val="107000"/>
              </a:lnSpc>
            </a:pPr>
            <a:r>
              <a:rPr lang="it-IT" sz="2800" i="1" dirty="0"/>
              <a:t>Utilizzo di software GIS per la creazione di variabili ambientali rilevanti per studi </a:t>
            </a:r>
            <a:r>
              <a:rPr lang="it-IT" sz="2800" i="1" dirty="0" smtClean="0"/>
              <a:t>ecologici</a:t>
            </a:r>
          </a:p>
          <a:p>
            <a:pPr>
              <a:lnSpc>
                <a:spcPct val="107000"/>
              </a:lnSpc>
            </a:pPr>
            <a:r>
              <a:rPr lang="en-GB" sz="2800" dirty="0"/>
              <a:t>Firenze - 28 </a:t>
            </a:r>
            <a:r>
              <a:rPr lang="en-GB" sz="2800" dirty="0" err="1"/>
              <a:t>maggio</a:t>
            </a:r>
            <a:r>
              <a:rPr lang="en-GB" sz="2800" dirty="0"/>
              <a:t> 2015</a:t>
            </a:r>
            <a:endParaRPr lang="it-IT" sz="2800" i="1" dirty="0"/>
          </a:p>
        </p:txBody>
      </p:sp>
      <p:grpSp>
        <p:nvGrpSpPr>
          <p:cNvPr id="11" name="Gruppo 10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12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14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3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08072"/>
            <a:ext cx="9120606" cy="530124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1800" dirty="0"/>
              <a:t>Future meetings in which SETAC IB is </a:t>
            </a:r>
            <a:r>
              <a:rPr lang="en-GB" sz="1800" dirty="0" smtClean="0"/>
              <a:t>involved:</a:t>
            </a:r>
            <a:endParaRPr lang="en-GB" sz="1800" dirty="0"/>
          </a:p>
          <a:p>
            <a:pPr marL="137160" indent="0">
              <a:buNone/>
            </a:pPr>
            <a:r>
              <a:rPr lang="en-GB" sz="2000" dirty="0" smtClean="0"/>
              <a:t>23–24 </a:t>
            </a:r>
            <a:r>
              <a:rPr lang="en-GB" sz="2000" dirty="0"/>
              <a:t>June 2016 in </a:t>
            </a:r>
            <a:r>
              <a:rPr lang="en-GB" sz="2000" dirty="0" smtClean="0"/>
              <a:t>Ravenna</a:t>
            </a:r>
          </a:p>
          <a:p>
            <a:pPr marL="13716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call for papers topics include:</a:t>
            </a:r>
          </a:p>
          <a:p>
            <a:pPr marL="347663" lvl="1" indent="-260350"/>
            <a:r>
              <a:rPr lang="en-GB" sz="2000" dirty="0"/>
              <a:t>Life Cycle Impact Assessment: Methodological Developments </a:t>
            </a:r>
          </a:p>
          <a:p>
            <a:pPr marL="347663" lvl="1" indent="-260350"/>
            <a:r>
              <a:rPr lang="en-GB" sz="2000" dirty="0"/>
              <a:t>Product Environmental Footprint and Organization Environmental Footprint: Experiences and Possible Uses in Environmental Policies </a:t>
            </a:r>
          </a:p>
          <a:p>
            <a:pPr marL="347663" lvl="1" indent="-260350"/>
            <a:r>
              <a:rPr lang="en-GB" sz="2000" dirty="0"/>
              <a:t>Life Cycle Sustainability Assessment and Their Implementation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5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7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86" y="5877272"/>
            <a:ext cx="4642114" cy="980728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4808" y="3501008"/>
            <a:ext cx="8229600" cy="2894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260350"/>
            <a:r>
              <a:rPr lang="en-GB" sz="2000" dirty="0" smtClean="0"/>
              <a:t>Social-LCA, Social Organizational LCA: Applications and Methodological Developments </a:t>
            </a:r>
          </a:p>
          <a:p>
            <a:pPr marL="347663" lvl="1" indent="-260350"/>
            <a:r>
              <a:rPr lang="en-GB" sz="2000" dirty="0" smtClean="0"/>
              <a:t>Life Cycle Costing and Externality Monetization </a:t>
            </a:r>
          </a:p>
          <a:p>
            <a:pPr marL="347663" lvl="1" indent="-260350"/>
            <a:r>
              <a:rPr lang="en-GB" sz="2000" dirty="0" smtClean="0"/>
              <a:t>Life Cycle Assessment and Other Supporting Tools for Circular Economy </a:t>
            </a:r>
          </a:p>
          <a:p>
            <a:pPr marL="347663" lvl="1" indent="-260350"/>
            <a:r>
              <a:rPr lang="en-GB" sz="2000" dirty="0" smtClean="0"/>
              <a:t>Incorporate Energy, Energy and Life Cycle Assessment </a:t>
            </a:r>
          </a:p>
          <a:p>
            <a:pPr marL="347663" lvl="1" indent="-260350"/>
            <a:r>
              <a:rPr lang="en-GB" sz="2000" dirty="0" smtClean="0"/>
              <a:t>Attributional and Consequential LCA: Case Studies and Methodological Aspects </a:t>
            </a:r>
          </a:p>
          <a:p>
            <a:pPr marL="347663" lvl="1" indent="-260350"/>
            <a:r>
              <a:rPr lang="en-GB" sz="2000" dirty="0" smtClean="0"/>
              <a:t>Studies and Application of LCA Models </a:t>
            </a:r>
            <a:endParaRPr lang="en-GB" sz="2000" dirty="0"/>
          </a:p>
        </p:txBody>
      </p:sp>
      <p:sp>
        <p:nvSpPr>
          <p:cNvPr id="9" name="Rettangolo 8"/>
          <p:cNvSpPr/>
          <p:nvPr/>
        </p:nvSpPr>
        <p:spPr>
          <a:xfrm>
            <a:off x="1403648" y="548680"/>
            <a:ext cx="734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82A5"/>
                </a:solidFill>
              </a:rPr>
              <a:t>Meeting of the LCA </a:t>
            </a:r>
            <a:r>
              <a:rPr lang="it-IT" sz="2400" b="1" dirty="0" err="1">
                <a:solidFill>
                  <a:srgbClr val="0082A5"/>
                </a:solidFill>
              </a:rPr>
              <a:t>Italian</a:t>
            </a:r>
            <a:r>
              <a:rPr lang="it-IT" sz="2400" b="1" dirty="0">
                <a:solidFill>
                  <a:srgbClr val="0082A5"/>
                </a:solidFill>
              </a:rPr>
              <a:t> Network </a:t>
            </a:r>
            <a:r>
              <a:rPr lang="it-IT" sz="2400" b="1" dirty="0" err="1">
                <a:solidFill>
                  <a:srgbClr val="0082A5"/>
                </a:solidFill>
              </a:rPr>
              <a:t>Association</a:t>
            </a:r>
            <a:r>
              <a:rPr lang="it-IT" sz="2400" b="1" dirty="0">
                <a:solidFill>
                  <a:srgbClr val="0082A5"/>
                </a:solidFill>
              </a:rPr>
              <a:t/>
            </a:r>
            <a:br>
              <a:rPr lang="it-IT" sz="2400" b="1" dirty="0">
                <a:solidFill>
                  <a:srgbClr val="0082A5"/>
                </a:solidFill>
              </a:rPr>
            </a:br>
            <a:r>
              <a:rPr lang="it-IT" sz="2400" b="1" dirty="0">
                <a:solidFill>
                  <a:srgbClr val="0082A5"/>
                </a:solidFill>
              </a:rPr>
              <a:t>(Convegno dell’Associazione Rete Italiana LCA 2016</a:t>
            </a:r>
            <a:r>
              <a:rPr lang="it-IT" sz="2400" b="1" dirty="0" smtClean="0">
                <a:solidFill>
                  <a:srgbClr val="0082A5"/>
                </a:solidFill>
              </a:rPr>
              <a:t>)</a:t>
            </a:r>
            <a:endParaRPr lang="it-IT" sz="2400" b="1" dirty="0">
              <a:solidFill>
                <a:srgbClr val="008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56752"/>
            <a:ext cx="9120606" cy="530124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GB" dirty="0"/>
              <a:t>Future meetings in which SETAC IB is </a:t>
            </a:r>
            <a:r>
              <a:rPr lang="en-GB" dirty="0" smtClean="0"/>
              <a:t>involved:</a:t>
            </a:r>
            <a:endParaRPr lang="en-GB" dirty="0"/>
          </a:p>
          <a:p>
            <a:pPr marL="137160" indent="0">
              <a:buNone/>
            </a:pPr>
            <a:r>
              <a:rPr lang="en-GB" sz="3600" dirty="0"/>
              <a:t>XV Italian-Hungarian Symposium on </a:t>
            </a:r>
            <a:r>
              <a:rPr lang="en-GB" sz="3600" dirty="0" err="1"/>
              <a:t>Spectrochemistry</a:t>
            </a:r>
            <a:r>
              <a:rPr lang="en-GB" sz="3600" dirty="0"/>
              <a:t> (IHSS)</a:t>
            </a:r>
            <a:r>
              <a:rPr lang="en-GB" sz="2900" dirty="0"/>
              <a:t/>
            </a:r>
            <a:br>
              <a:rPr lang="en-GB" sz="2900" dirty="0"/>
            </a:br>
            <a:r>
              <a:rPr lang="en-GB" sz="2900" b="1" dirty="0"/>
              <a:t>Pharmacological Research and Analytical Approach</a:t>
            </a:r>
            <a:r>
              <a:rPr lang="en-GB" sz="2900" dirty="0"/>
              <a:t/>
            </a:r>
            <a:br>
              <a:rPr lang="en-GB" sz="2900" dirty="0"/>
            </a:br>
            <a:r>
              <a:rPr lang="en-GB" sz="2900" dirty="0"/>
              <a:t>12–16 June 2016 in Pisa, Italy</a:t>
            </a:r>
          </a:p>
          <a:p>
            <a:pPr marL="137160" indent="0">
              <a:buNone/>
            </a:pPr>
            <a:endParaRPr lang="en-GB" sz="2900" dirty="0" smtClean="0"/>
          </a:p>
          <a:p>
            <a:pPr marL="137160" indent="0">
              <a:buNone/>
            </a:pPr>
            <a:endParaRPr lang="en-GB" sz="2900" dirty="0"/>
          </a:p>
          <a:p>
            <a:pPr marL="137160" indent="0">
              <a:buNone/>
            </a:pPr>
            <a:endParaRPr lang="en-GB" sz="2900" dirty="0" smtClean="0"/>
          </a:p>
          <a:p>
            <a:pPr marL="137160" indent="0">
              <a:buNone/>
            </a:pPr>
            <a:endParaRPr lang="en-GB" sz="2900" dirty="0"/>
          </a:p>
          <a:p>
            <a:pPr marL="137160" indent="0">
              <a:buNone/>
            </a:pPr>
            <a:endParaRPr lang="en-GB" sz="2900" dirty="0" smtClean="0"/>
          </a:p>
          <a:p>
            <a:pPr marL="137160" indent="0">
              <a:buNone/>
            </a:pPr>
            <a:r>
              <a:rPr lang="en-GB" sz="2900" dirty="0" smtClean="0"/>
              <a:t>Topics: </a:t>
            </a:r>
            <a:r>
              <a:rPr lang="en-GB" sz="2900" dirty="0"/>
              <a:t>new trends in pharmacological research; the legal framework; advances in analytical techniques; medical devices and current challenges and future prospects; personalized medicine from genetics to analytics; pharmaceuticals and the environment; metabolomics; pharmacology and analytical chemistry, the quest for quality; and nutraceuticals.</a:t>
            </a:r>
          </a:p>
          <a:p>
            <a:pPr marL="137160" indent="0">
              <a:buNone/>
            </a:pPr>
            <a:r>
              <a:rPr lang="en-GB" sz="2900" dirty="0"/>
              <a:t>A special issue will be </a:t>
            </a:r>
            <a:r>
              <a:rPr lang="en-GB" sz="2900" dirty="0" err="1" smtClean="0"/>
              <a:t>publishedon</a:t>
            </a:r>
            <a:r>
              <a:rPr lang="en-GB" sz="2900" dirty="0" smtClean="0"/>
              <a:t> </a:t>
            </a:r>
            <a:r>
              <a:rPr lang="en-GB" sz="2900" dirty="0" err="1" smtClean="0"/>
              <a:t>Microchemical</a:t>
            </a:r>
            <a:r>
              <a:rPr lang="en-GB" sz="2900" dirty="0" smtClean="0"/>
              <a:t> J </a:t>
            </a:r>
            <a:r>
              <a:rPr lang="en-GB" sz="2900" dirty="0"/>
              <a:t>containing selected oral and poster presentations from the symposium.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-27384"/>
            <a:ext cx="9120606" cy="1305582"/>
            <a:chOff x="265666" y="21088"/>
            <a:chExt cx="8854940" cy="1305582"/>
          </a:xfrm>
        </p:grpSpPr>
        <p:sp>
          <p:nvSpPr>
            <p:cNvPr id="5" name="Rectangle 3"/>
            <p:cNvSpPr/>
            <p:nvPr/>
          </p:nvSpPr>
          <p:spPr>
            <a:xfrm>
              <a:off x="265666" y="21088"/>
              <a:ext cx="8854940" cy="13055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76" y="213115"/>
              <a:ext cx="702771" cy="921528"/>
            </a:xfrm>
            <a:prstGeom prst="rect">
              <a:avLst/>
            </a:prstGeom>
          </p:spPr>
        </p:pic>
        <p:sp>
          <p:nvSpPr>
            <p:cNvPr id="7" name="CasellaDiTesto 5"/>
            <p:cNvSpPr txBox="1"/>
            <p:nvPr/>
          </p:nvSpPr>
          <p:spPr>
            <a:xfrm>
              <a:off x="1120607" y="304547"/>
              <a:ext cx="27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SETAC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smtClean="0">
                  <a:solidFill>
                    <a:schemeClr val="bg1"/>
                  </a:solidFill>
                </a:rPr>
                <a:t>ITALIAN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BRANCH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3645991" cy="15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8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1083</TotalTime>
  <Words>943</Words>
  <Application>Microsoft Office PowerPoint</Application>
  <PresentationFormat>Presentazione su schermo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Times New Roman</vt:lpstr>
      <vt:lpstr>Wingdings</vt:lpstr>
      <vt:lpstr>Wingdings 2</vt:lpstr>
      <vt:lpstr>Wingdings 3</vt:lpstr>
      <vt:lpstr>Vertice</vt:lpstr>
      <vt:lpstr>Presentazione standard di PowerPoint</vt:lpstr>
      <vt:lpstr>Presentazione standard di PowerPoint</vt:lpstr>
      <vt:lpstr>New website:  http://italianbranch.setac.org/ </vt:lpstr>
      <vt:lpstr>Presentazione standard di PowerPoint</vt:lpstr>
      <vt:lpstr>Presentazione standard di PowerPoint</vt:lpstr>
      <vt:lpstr>MIDI2015 Milan Demostrative Initiatives, Innovative solutions for Food Process and preservation  http://www.eventbrite.it/e/biglietti-milan-demostrative-initiatives-midi2015-innovative-solutions-for-food-process-and-preservation-16691891898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SETAC GLOBE - http://globe.setac.org/</vt:lpstr>
      <vt:lpstr>Presentazione standard di PowerPoint</vt:lpstr>
      <vt:lpstr>Presentazione standard di PowerPoint</vt:lpstr>
      <vt:lpstr>Presentazione standard di PowerPoint</vt:lpstr>
    </vt:vector>
  </TitlesOfParts>
  <Company>Unisi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PresidentE 2011-2011: M. Cristina Fossi Univerità di siena fossi@unisi.it</dc:title>
  <dc:creator>Cristina Fossi</dc:creator>
  <cp:lastModifiedBy>utenti</cp:lastModifiedBy>
  <cp:revision>128</cp:revision>
  <dcterms:created xsi:type="dcterms:W3CDTF">2011-05-11T14:03:49Z</dcterms:created>
  <dcterms:modified xsi:type="dcterms:W3CDTF">2017-03-01T16:08:27Z</dcterms:modified>
</cp:coreProperties>
</file>